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</p:sldIdLst>
  <p:sldSz cx="14630400" cy="8229600"/>
  <p:notesSz cx="8229600" cy="14630400"/>
  <p:embeddedFontLst>
    <p:embeddedFont>
      <p:font typeface="Cascadia Code" panose="020B0609020000020004" pitchFamily="49" charset="0"/>
      <p:regular r:id="rId14"/>
      <p:bold r:id="rId15"/>
      <p:italic r:id="rId16"/>
      <p:boldItalic r:id="rId17"/>
    </p:embeddedFont>
    <p:embeddedFont>
      <p:font typeface="Fira Sans" panose="020B0503050000020004" pitchFamily="34" charset="0"/>
      <p:regular r:id="rId18"/>
    </p:embeddedFont>
    <p:embeddedFont>
      <p:font typeface="Inconsolata Bold" panose="00000509000000000000" pitchFamily="49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0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ps.k12.va.us/about-us/express/stories/~board/express/post/thank-you-alexandria-city-school-board-members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3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Social Media Misinformation Propagation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99416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MongoDB-Based Agentic AI Framework Using BERT and Independent Cascade Modeling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Vijay Rangaswamy 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· Roll No: 23SSDS415020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Ramaiah University of Applied Sciences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Prof. Smriti Kumari · Course: DSC302A – Big Data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200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 &amp; Impact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93790" y="1503878"/>
            <a:ext cx="7556421" cy="884515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1524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9030" y="1519118"/>
            <a:ext cx="589717" cy="854035"/>
          </a:xfrm>
          <a:prstGeom prst="roundRect">
            <a:avLst>
              <a:gd name="adj" fmla="val 649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338" y="1835587"/>
            <a:ext cx="221099" cy="221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46146" y="166651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End-to-End Framework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546146" y="1985248"/>
            <a:ext cx="66414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and validated complete misinformation tracking system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93790" y="2535793"/>
            <a:ext cx="7556421" cy="884515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1524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809030" y="2551033"/>
            <a:ext cx="589717" cy="854035"/>
          </a:xfrm>
          <a:prstGeom prst="roundRect">
            <a:avLst>
              <a:gd name="adj" fmla="val 649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338" y="2867501"/>
            <a:ext cx="221099" cy="2210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46146" y="26984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Strong Performance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546146" y="3017163"/>
            <a:ext cx="66414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95.3% accuracy, 1.3s latency, r=0.71 diffusion prediction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793790" y="3567708"/>
            <a:ext cx="7556421" cy="884515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1524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809030" y="3582948"/>
            <a:ext cx="589717" cy="854035"/>
          </a:xfrm>
          <a:prstGeom prst="roundRect">
            <a:avLst>
              <a:gd name="adj" fmla="val 649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338" y="3899416"/>
            <a:ext cx="221099" cy="2210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46146" y="3730347"/>
            <a:ext cx="193405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Scalable Architecture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1546146" y="4049078"/>
            <a:ext cx="66414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MongoDB as viable graph alternative for large-scale analysis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4599623"/>
            <a:ext cx="7556421" cy="884515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15240">
            <a:solidFill>
              <a:srgbClr val="F94CA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809030" y="4614863"/>
            <a:ext cx="589717" cy="854035"/>
          </a:xfrm>
          <a:prstGeom prst="roundRect">
            <a:avLst>
              <a:gd name="adj" fmla="val 649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338" y="4931331"/>
            <a:ext cx="221099" cy="22109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546146" y="476226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Explainable AI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546146" y="5080992"/>
            <a:ext cx="66414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Agentic risk scoring for transparent decision-making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793790" y="5705237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Broader Significance</a:t>
            </a:r>
            <a:endParaRPr lang="en-US" sz="1700" dirty="0"/>
          </a:p>
        </p:txBody>
      </p:sp>
      <p:sp>
        <p:nvSpPr>
          <p:cNvPr id="25" name="Text 18"/>
          <p:cNvSpPr/>
          <p:nvPr/>
        </p:nvSpPr>
        <p:spPr>
          <a:xfrm>
            <a:off x="793790" y="6202680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framework provides a practical, deployable architecture for real-world misinformation control, establishing a foundation for integrating ethical AI principles into content moderation systems at scale.</a:t>
            </a:r>
            <a:endParaRPr lang="en-US" sz="1150" dirty="0"/>
          </a:p>
        </p:txBody>
      </p:sp>
      <p:sp>
        <p:nvSpPr>
          <p:cNvPr id="26" name="Text 19"/>
          <p:cNvSpPr/>
          <p:nvPr/>
        </p:nvSpPr>
        <p:spPr>
          <a:xfrm>
            <a:off x="1014889" y="7005876"/>
            <a:ext cx="73353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"From detection to reasoning — a step toward responsible AI in social media."</a:t>
            </a:r>
            <a:endParaRPr lang="en-US" sz="1150" dirty="0"/>
          </a:p>
        </p:txBody>
      </p:sp>
      <p:sp>
        <p:nvSpPr>
          <p:cNvPr id="27" name="Shape 20"/>
          <p:cNvSpPr/>
          <p:nvPr/>
        </p:nvSpPr>
        <p:spPr>
          <a:xfrm>
            <a:off x="793790" y="6840022"/>
            <a:ext cx="15240" cy="567452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lk writing on a blackboard&#10;&#10;AI-generated content may be incorrect.">
            <a:extLst>
              <a:ext uri="{FF2B5EF4-FFF2-40B4-BE49-F238E27FC236}">
                <a16:creationId xmlns:a16="http://schemas.microsoft.com/office/drawing/2014/main" id="{3194E90D-C9E9-47EB-BD74-5A486146D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3B19B9CE-13CC-8A99-A9E3-0A0F06B6DF3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4DCFE-EE21-65F4-0315-9D54D063A20C}"/>
              </a:ext>
            </a:extLst>
          </p:cNvPr>
          <p:cNvSpPr txBox="1"/>
          <p:nvPr/>
        </p:nvSpPr>
        <p:spPr>
          <a:xfrm rot="3083530">
            <a:off x="3237236" y="4357448"/>
            <a:ext cx="26073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Presentation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7D0C7-21C9-6072-6883-2AB4707AAB4E}"/>
              </a:ext>
            </a:extLst>
          </p:cNvPr>
          <p:cNvSpPr txBox="1"/>
          <p:nvPr/>
        </p:nvSpPr>
        <p:spPr>
          <a:xfrm rot="3006556">
            <a:off x="3206399" y="5483704"/>
            <a:ext cx="246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Vijay Rangaswamy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319578-A5BF-AC4C-BDCF-CD8F5C5546AC}"/>
              </a:ext>
            </a:extLst>
          </p:cNvPr>
          <p:cNvSpPr/>
          <p:nvPr/>
        </p:nvSpPr>
        <p:spPr>
          <a:xfrm>
            <a:off x="14303034" y="0"/>
            <a:ext cx="1847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4899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8887"/>
            <a:ext cx="6297454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Misinformation Challenge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3641" y="1631037"/>
            <a:ext cx="323766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Critical Issues at Scale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73641" y="2148245"/>
            <a:ext cx="4366022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Misinformation spreads faster than truth across social networks, creating urgent detection challenges: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73641" y="3173492"/>
            <a:ext cx="436602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Temporal urgency</a:t>
            </a: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detection must occur in under 2 seconds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73641" y="3812024"/>
            <a:ext cx="436602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Massive scale</a:t>
            </a: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millions of posts generated daily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73641" y="4162782"/>
            <a:ext cx="436602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Semantic variation</a:t>
            </a: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fake content frequently reworded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73641" y="4801314"/>
            <a:ext cx="436602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Network amplification</a:t>
            </a: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influencers accelerate viral spread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73641" y="5439847"/>
            <a:ext cx="4366022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Infrastructure constraints</a:t>
            </a: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traditional graph databases too expensive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1086386" y="1653540"/>
            <a:ext cx="2764274" cy="1360646"/>
          </a:xfrm>
          <a:prstGeom prst="roundRect">
            <a:avLst>
              <a:gd name="adj" fmla="val 198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1266289" y="1833443"/>
            <a:ext cx="539829" cy="539829"/>
          </a:xfrm>
          <a:prstGeom prst="roundRect">
            <a:avLst>
              <a:gd name="adj" fmla="val 16937003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760" y="1981914"/>
            <a:ext cx="242888" cy="24288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266289" y="2553176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Detect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1086386" y="3194090"/>
            <a:ext cx="2764274" cy="1360646"/>
          </a:xfrm>
          <a:prstGeom prst="roundRect">
            <a:avLst>
              <a:gd name="adj" fmla="val 198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11266289" y="3373993"/>
            <a:ext cx="539829" cy="539829"/>
          </a:xfrm>
          <a:prstGeom prst="roundRect">
            <a:avLst>
              <a:gd name="adj" fmla="val 16937003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4760" y="3522464"/>
            <a:ext cx="242888" cy="2428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1266289" y="4093726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11086386" y="4734639"/>
            <a:ext cx="2764274" cy="1360646"/>
          </a:xfrm>
          <a:prstGeom prst="roundRect">
            <a:avLst>
              <a:gd name="adj" fmla="val 198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11266289" y="4914543"/>
            <a:ext cx="539829" cy="539829"/>
          </a:xfrm>
          <a:prstGeom prst="roundRect">
            <a:avLst>
              <a:gd name="adj" fmla="val 16937003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14760" y="5063014"/>
            <a:ext cx="242888" cy="2428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1266289" y="5634276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Explain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6367160" y="6806548"/>
            <a:ext cx="7650176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Goal: A low-cost, real-time, scalable AI system to track and predict misinformation propagation.</a:t>
            </a:r>
            <a:endParaRPr lang="en-US" sz="1400" dirty="0"/>
          </a:p>
        </p:txBody>
      </p:sp>
      <p:sp>
        <p:nvSpPr>
          <p:cNvPr id="24" name="Shape 23">
            <a:extLst>
              <a:ext uri="{FF2B5EF4-FFF2-40B4-BE49-F238E27FC236}">
                <a16:creationId xmlns:a16="http://schemas.microsoft.com/office/drawing/2014/main" id="{A45B2C67-8924-103A-D88C-D2A10A13951C}"/>
              </a:ext>
            </a:extLst>
          </p:cNvPr>
          <p:cNvSpPr/>
          <p:nvPr/>
        </p:nvSpPr>
        <p:spPr>
          <a:xfrm>
            <a:off x="6205062" y="6806548"/>
            <a:ext cx="45719" cy="746265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1566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Research Foundation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01165"/>
            <a:ext cx="51006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Five Key Papers Informing This Framework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2530316"/>
            <a:ext cx="4234220" cy="1796058"/>
          </a:xfrm>
          <a:prstGeom prst="roundRect">
            <a:avLst>
              <a:gd name="adj" fmla="val 610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7456"/>
            <a:ext cx="4234220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89" y="2275165"/>
            <a:ext cx="510302" cy="510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63729" y="2955608"/>
            <a:ext cx="32942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FakeBERT (Kaliyar et al., 2021)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86671" y="3323392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Transformer-based fake news detection establishing baseline accuracy of 94.8%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5198031" y="2530316"/>
            <a:ext cx="4234220" cy="1796058"/>
          </a:xfrm>
          <a:prstGeom prst="roundRect">
            <a:avLst>
              <a:gd name="adj" fmla="val 610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31" y="2507456"/>
            <a:ext cx="4234220" cy="914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390912" y="2955608"/>
            <a:ext cx="384845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Knowledge Graphs (Dougrez-Lewis et al., 2024)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5390912" y="3589139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 reasoning improves rumor verification by +18% through structured relationships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9602272" y="2530316"/>
            <a:ext cx="4234220" cy="1796058"/>
          </a:xfrm>
          <a:prstGeom prst="roundRect">
            <a:avLst>
              <a:gd name="adj" fmla="val 610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272" y="2507456"/>
            <a:ext cx="4234220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171" y="2275165"/>
            <a:ext cx="510302" cy="51030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17285" y="240268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9795153" y="2955608"/>
            <a:ext cx="384845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Independent Cascade Model (Kempe et al., 2003)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9795153" y="3589139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Stochastic diffusion model for information propagation (correlation r ≈ 0.65–0.75)</a:t>
            </a:r>
            <a:endParaRPr lang="en-US" sz="1300" dirty="0"/>
          </a:p>
        </p:txBody>
      </p:sp>
      <p:sp>
        <p:nvSpPr>
          <p:cNvPr id="22" name="Shape 14"/>
          <p:cNvSpPr/>
          <p:nvPr/>
        </p:nvSpPr>
        <p:spPr>
          <a:xfrm>
            <a:off x="793790" y="4751546"/>
            <a:ext cx="6436281" cy="1530310"/>
          </a:xfrm>
          <a:prstGeom prst="roundRect">
            <a:avLst>
              <a:gd name="adj" fmla="val 7170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28686"/>
            <a:ext cx="6436281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79" y="4496395"/>
            <a:ext cx="510302" cy="51030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909893" y="462391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2152293" y="5176838"/>
            <a:ext cx="37192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AgREE Framework (Zhao et al., 2025)</a:t>
            </a:r>
            <a:endParaRPr lang="en-US" sz="1650" dirty="0"/>
          </a:p>
        </p:txBody>
      </p:sp>
      <p:sp>
        <p:nvSpPr>
          <p:cNvPr id="27" name="Text 17"/>
          <p:cNvSpPr/>
          <p:nvPr/>
        </p:nvSpPr>
        <p:spPr>
          <a:xfrm>
            <a:off x="986671" y="5544622"/>
            <a:ext cx="605051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Agentic "Reason + Act" cycles delivering +13.7% reasoning improvement</a:t>
            </a:r>
            <a:endParaRPr lang="en-US" sz="1300" dirty="0"/>
          </a:p>
        </p:txBody>
      </p:sp>
      <p:sp>
        <p:nvSpPr>
          <p:cNvPr id="28" name="Shape 18"/>
          <p:cNvSpPr/>
          <p:nvPr/>
        </p:nvSpPr>
        <p:spPr>
          <a:xfrm>
            <a:off x="7400092" y="4751546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092" y="4728686"/>
            <a:ext cx="6436400" cy="9144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081" y="4496395"/>
            <a:ext cx="510302" cy="510302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16195" y="4623911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2" name="Text 20"/>
          <p:cNvSpPr/>
          <p:nvPr/>
        </p:nvSpPr>
        <p:spPr>
          <a:xfrm>
            <a:off x="8492966" y="5176838"/>
            <a:ext cx="425065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GNN Fake News Survey (Phan et al., 2023)</a:t>
            </a:r>
            <a:endParaRPr lang="en-US" sz="1650" dirty="0"/>
          </a:p>
        </p:txBody>
      </p:sp>
      <p:sp>
        <p:nvSpPr>
          <p:cNvPr id="33" name="Text 21"/>
          <p:cNvSpPr/>
          <p:nvPr/>
        </p:nvSpPr>
        <p:spPr>
          <a:xfrm>
            <a:off x="7592973" y="5544622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Multi-signal fusion (content + network) outperforms single-signal detection methods</a:t>
            </a:r>
            <a:endParaRPr lang="en-US" sz="1300" dirty="0"/>
          </a:p>
        </p:txBody>
      </p:sp>
      <p:sp>
        <p:nvSpPr>
          <p:cNvPr id="34" name="Text 22"/>
          <p:cNvSpPr/>
          <p:nvPr/>
        </p:nvSpPr>
        <p:spPr>
          <a:xfrm>
            <a:off x="1048941" y="6664523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Insight: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Integrate semantic + structural + agentic reasoning for full-spectrum misinformation tracking</a:t>
            </a:r>
            <a:endParaRPr lang="en-US" sz="1300" dirty="0"/>
          </a:p>
        </p:txBody>
      </p:sp>
      <p:sp>
        <p:nvSpPr>
          <p:cNvPr id="35" name="Shape 23"/>
          <p:cNvSpPr/>
          <p:nvPr/>
        </p:nvSpPr>
        <p:spPr>
          <a:xfrm>
            <a:off x="793790" y="6473190"/>
            <a:ext cx="22860" cy="654844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318260"/>
            <a:ext cx="394656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Four-Stage Detection Pipeline</a:t>
            </a:r>
            <a:endParaRPr lang="en-US" sz="2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0598"/>
            <a:ext cx="907256" cy="10887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68897" y="211205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MongoDB Storage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368897" y="2504361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Posts, edges, chains, analysis collections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19306"/>
            <a:ext cx="907256" cy="10887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68897" y="320075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BERT Classifier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368897" y="3593068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FAKE vs REAL detection at 95.3% accuracy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108013"/>
            <a:ext cx="907256" cy="10887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68897" y="42894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Cascade Simulation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368897" y="4681776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ICM model with 0.71 correlation coefficient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96721"/>
            <a:ext cx="907256" cy="10887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68897" y="53781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Agentic Reasoning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368897" y="5770483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Multi-step analysis producing risk scores</a:t>
            </a:r>
            <a:endParaRPr lang="en-US" sz="1400" dirty="0"/>
          </a:p>
        </p:txBody>
      </p:sp>
      <p:sp>
        <p:nvSpPr>
          <p:cNvPr id="17" name="Shape 10"/>
          <p:cNvSpPr/>
          <p:nvPr/>
        </p:nvSpPr>
        <p:spPr>
          <a:xfrm>
            <a:off x="6280190" y="6489502"/>
            <a:ext cx="7556421" cy="1061323"/>
          </a:xfrm>
          <a:prstGeom prst="roundRect">
            <a:avLst>
              <a:gd name="adj" fmla="val 2565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1641" y="6763226"/>
            <a:ext cx="226814" cy="18145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869906" y="6716316"/>
            <a:ext cx="67852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Output:</a:t>
            </a:r>
            <a:r>
              <a:rPr lang="en-US" sz="14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Classified risk level with cascade reach prediction and explainable reasoning chain</a:t>
            </a:r>
            <a:endParaRPr lang="en-US" sz="1400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5695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MongoDB Schema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14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Collection Structure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235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→ text content, engagement metrics, classification labels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8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edges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→ directional relationships between posts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0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post_chains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→ grouped propagation cascades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13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analysis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→ predictions and risk assessments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067112" y="20714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Indexing Performance</a:t>
            </a:r>
            <a:endParaRPr lang="en-US" sz="2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751892"/>
            <a:ext cx="6244709" cy="34969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624679" y="6708100"/>
            <a:ext cx="71818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56× overall query improvement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enables real-time retrieval at scale</a:t>
            </a:r>
            <a:endParaRPr lang="en-US" sz="1750" dirty="0"/>
          </a:p>
        </p:txBody>
      </p:sp>
      <p:sp>
        <p:nvSpPr>
          <p:cNvPr id="11" name="Shape 23">
            <a:extLst>
              <a:ext uri="{FF2B5EF4-FFF2-40B4-BE49-F238E27FC236}">
                <a16:creationId xmlns:a16="http://schemas.microsoft.com/office/drawing/2014/main" id="{7BD42218-2EDB-BB67-FB87-BECEFDB2FEB0}"/>
              </a:ext>
            </a:extLst>
          </p:cNvPr>
          <p:cNvSpPr/>
          <p:nvPr/>
        </p:nvSpPr>
        <p:spPr>
          <a:xfrm>
            <a:off x="3422690" y="6608272"/>
            <a:ext cx="22860" cy="654844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1842"/>
            <a:ext cx="602468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 Components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389823"/>
            <a:ext cx="13042821" cy="2529840"/>
          </a:xfrm>
          <a:prstGeom prst="roundRect">
            <a:avLst>
              <a:gd name="adj" fmla="val 114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389823"/>
            <a:ext cx="4347567" cy="1419106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498163" y="2582585"/>
            <a:ext cx="26494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MisinformationDatabase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86552" y="2999423"/>
            <a:ext cx="367284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MongoDB CRUD operations with optimized indexing strategies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141357" y="2389823"/>
            <a:ext cx="4347567" cy="1419106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141357" y="2389823"/>
            <a:ext cx="22860" cy="1419106"/>
          </a:xfrm>
          <a:prstGeom prst="roundRect">
            <a:avLst>
              <a:gd name="adj" fmla="val 12651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869900" y="2582585"/>
            <a:ext cx="28903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MisinformationClassifier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623322" y="2999423"/>
            <a:ext cx="338363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BERT-based text analysis for fake news detection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4900374" y="2858333"/>
            <a:ext cx="481965" cy="481965"/>
          </a:xfrm>
          <a:prstGeom prst="roundRect">
            <a:avLst>
              <a:gd name="adj" fmla="val 6001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488924" y="2389823"/>
            <a:ext cx="4347567" cy="1419106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488924" y="2389823"/>
            <a:ext cx="22860" cy="1419106"/>
          </a:xfrm>
          <a:prstGeom prst="roundRect">
            <a:avLst>
              <a:gd name="adj" fmla="val 12651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602278" y="258258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CascadeSimulator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970889" y="2999423"/>
            <a:ext cx="36728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Monte Carlo ICM propagation modeling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9247942" y="2858333"/>
            <a:ext cx="481965" cy="481965"/>
          </a:xfrm>
          <a:prstGeom prst="roundRect">
            <a:avLst>
              <a:gd name="adj" fmla="val 6001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93790" y="3808928"/>
            <a:ext cx="6521291" cy="1110734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793790" y="3808928"/>
            <a:ext cx="6521291" cy="22860"/>
          </a:xfrm>
          <a:prstGeom prst="roundRect">
            <a:avLst>
              <a:gd name="adj" fmla="val 12651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2223730" y="4001691"/>
            <a:ext cx="337208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MisinformationReasoningAgent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86552" y="4418528"/>
            <a:ext cx="58465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5-step agentic reasoning pipeline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315081" y="3808928"/>
            <a:ext cx="6521410" cy="1110734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315081" y="3808928"/>
            <a:ext cx="22860" cy="1110734"/>
          </a:xfrm>
          <a:prstGeom prst="roundRect">
            <a:avLst>
              <a:gd name="adj" fmla="val 12651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315081" y="3808928"/>
            <a:ext cx="6521410" cy="22860"/>
          </a:xfrm>
          <a:prstGeom prst="roundRect">
            <a:avLst>
              <a:gd name="adj" fmla="val 12651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9515356" y="400169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TrackerIntegration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797046" y="4418528"/>
            <a:ext cx="584668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Workflow orchestrator coordinating all components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7074098" y="4123253"/>
            <a:ext cx="481965" cy="481965"/>
          </a:xfrm>
          <a:prstGeom prst="roundRect">
            <a:avLst>
              <a:gd name="adj" fmla="val 6001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93790" y="530994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 Stack: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Python · PyTorch · Transformers · NetworkX · MongoDB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557968" y="530994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Codebase: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500+ lines implementing end-to-end pipeline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816530" y="6779479"/>
            <a:ext cx="13042821" cy="819031"/>
          </a:xfrm>
          <a:prstGeom prst="roundRect">
            <a:avLst>
              <a:gd name="adj" fmla="val 3531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2" y="7092613"/>
            <a:ext cx="240983" cy="192762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420297" y="7034808"/>
            <a:ext cx="12223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Runtime: 1.355 seconds</a:t>
            </a:r>
            <a:r>
              <a:rPr lang="en-US" sz="15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end-to-end per propagation chain</a:t>
            </a:r>
            <a:endParaRPr lang="en-US" sz="1500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080"/>
            <a:ext cx="497478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Agentic Reasoning Framework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347788"/>
            <a:ext cx="37586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Five-Step Risk Assessment Pipeline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0" y="1845231"/>
            <a:ext cx="1304211" cy="849273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2192" y="2166104"/>
            <a:ext cx="207288" cy="2072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45400" y="199263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Classify Root Post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2245400" y="2311360"/>
            <a:ext cx="443376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BERT determines FAKE vs REAL classification with confidence score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2171700" y="2690693"/>
            <a:ext cx="11591211" cy="7620"/>
          </a:xfrm>
          <a:prstGeom prst="roundRect">
            <a:avLst>
              <a:gd name="adj" fmla="val 29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93790" y="2768203"/>
            <a:ext cx="2608540" cy="849273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4416" y="3089077"/>
            <a:ext cx="207288" cy="2072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549729" y="291560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Analyze Structure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3549729" y="3234333"/>
            <a:ext cx="42932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 graph metrics: nodes, edges, cascade depth, connectivity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3476030" y="3613666"/>
            <a:ext cx="10286881" cy="7620"/>
          </a:xfrm>
          <a:prstGeom prst="roundRect">
            <a:avLst>
              <a:gd name="adj" fmla="val 29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93790" y="3691176"/>
            <a:ext cx="3912751" cy="849273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6521" y="4012049"/>
            <a:ext cx="207288" cy="2072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53940" y="383857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Simulate Cascade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4853940" y="4157305"/>
            <a:ext cx="353508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 viral reach using Independent Cascade Model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4780240" y="4536638"/>
            <a:ext cx="8982670" cy="7620"/>
          </a:xfrm>
          <a:prstGeom prst="roundRect">
            <a:avLst>
              <a:gd name="adj" fmla="val 29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93790" y="4614148"/>
            <a:ext cx="5217081" cy="849273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627" y="4935022"/>
            <a:ext cx="207288" cy="2072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58270" y="476154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Identify Influencers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158270" y="5080278"/>
            <a:ext cx="37439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Centrality-based detection of key information spreaders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6084570" y="5459611"/>
            <a:ext cx="7678341" cy="7620"/>
          </a:xfrm>
          <a:prstGeom prst="roundRect">
            <a:avLst>
              <a:gd name="adj" fmla="val 290232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793790" y="5537121"/>
            <a:ext cx="6521410" cy="849273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0851" y="5857994"/>
            <a:ext cx="207288" cy="20728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62599" y="56845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Assess Risk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7462599" y="6003250"/>
            <a:ext cx="44218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Combined score: Risk = 0.6×cascade_risk + 0.4×content_confidence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552248"/>
            <a:ext cx="4249341" cy="849273"/>
          </a:xfrm>
          <a:prstGeom prst="roundRect">
            <a:avLst>
              <a:gd name="adj" fmla="val 2604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2"/>
          <p:cNvSpPr/>
          <p:nvPr/>
        </p:nvSpPr>
        <p:spPr>
          <a:xfrm>
            <a:off x="941189" y="66996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LOW</a:t>
            </a:r>
            <a:endParaRPr lang="en-US" sz="1450" dirty="0"/>
          </a:p>
        </p:txBody>
      </p:sp>
      <p:sp>
        <p:nvSpPr>
          <p:cNvPr id="30" name="Text 23"/>
          <p:cNvSpPr/>
          <p:nvPr/>
        </p:nvSpPr>
        <p:spPr>
          <a:xfrm>
            <a:off x="941189" y="7018377"/>
            <a:ext cx="3954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Risk &lt; 0.4</a:t>
            </a:r>
            <a:endParaRPr lang="en-US" sz="1150" dirty="0"/>
          </a:p>
        </p:txBody>
      </p:sp>
      <p:sp>
        <p:nvSpPr>
          <p:cNvPr id="31" name="Shape 24"/>
          <p:cNvSpPr/>
          <p:nvPr/>
        </p:nvSpPr>
        <p:spPr>
          <a:xfrm>
            <a:off x="5190530" y="6552248"/>
            <a:ext cx="4249341" cy="849273"/>
          </a:xfrm>
          <a:prstGeom prst="roundRect">
            <a:avLst>
              <a:gd name="adj" fmla="val 2604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25"/>
          <p:cNvSpPr/>
          <p:nvPr/>
        </p:nvSpPr>
        <p:spPr>
          <a:xfrm>
            <a:off x="5337929" y="66996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MEDIUM</a:t>
            </a:r>
            <a:endParaRPr lang="en-US" sz="1450" dirty="0"/>
          </a:p>
        </p:txBody>
      </p:sp>
      <p:sp>
        <p:nvSpPr>
          <p:cNvPr id="33" name="Text 26"/>
          <p:cNvSpPr/>
          <p:nvPr/>
        </p:nvSpPr>
        <p:spPr>
          <a:xfrm>
            <a:off x="5337929" y="7018377"/>
            <a:ext cx="3954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0.4 ≤ Risk &lt; 0.6</a:t>
            </a:r>
            <a:endParaRPr lang="en-US" sz="1150" dirty="0"/>
          </a:p>
        </p:txBody>
      </p:sp>
      <p:sp>
        <p:nvSpPr>
          <p:cNvPr id="34" name="Shape 27"/>
          <p:cNvSpPr/>
          <p:nvPr/>
        </p:nvSpPr>
        <p:spPr>
          <a:xfrm>
            <a:off x="9587270" y="6552248"/>
            <a:ext cx="4249341" cy="849273"/>
          </a:xfrm>
          <a:prstGeom prst="roundRect">
            <a:avLst>
              <a:gd name="adj" fmla="val 2604"/>
            </a:avLst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28"/>
          <p:cNvSpPr/>
          <p:nvPr/>
        </p:nvSpPr>
        <p:spPr>
          <a:xfrm>
            <a:off x="9734669" y="66996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</a:t>
            </a:r>
            <a:endParaRPr lang="en-US" sz="1450" dirty="0"/>
          </a:p>
        </p:txBody>
      </p:sp>
      <p:sp>
        <p:nvSpPr>
          <p:cNvPr id="36" name="Text 29"/>
          <p:cNvSpPr/>
          <p:nvPr/>
        </p:nvSpPr>
        <p:spPr>
          <a:xfrm>
            <a:off x="9734669" y="7018377"/>
            <a:ext cx="3954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Risk ≥ 0.6</a:t>
            </a:r>
            <a:endParaRPr lang="en-US" sz="1150" dirty="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85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Performance Results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71794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Demonstration Output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2618184"/>
            <a:ext cx="5579983" cy="2477691"/>
          </a:xfrm>
          <a:prstGeom prst="roundRect">
            <a:avLst>
              <a:gd name="adj" fmla="val 1305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2942749"/>
            <a:ext cx="269319" cy="2153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93877" y="2887385"/>
            <a:ext cx="4664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Posts analyzed:</a:t>
            </a:r>
            <a:r>
              <a:rPr lang="en-US" sz="16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3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493877" y="3307556"/>
            <a:ext cx="4664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Classification:</a:t>
            </a:r>
            <a:r>
              <a:rPr lang="en-US" sz="16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 FAKE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493877" y="3727728"/>
            <a:ext cx="4664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Avg confidence:</a:t>
            </a:r>
            <a:r>
              <a:rPr lang="en-US" sz="16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91.6%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493877" y="4147899"/>
            <a:ext cx="4664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Cascade reach:</a:t>
            </a:r>
            <a:r>
              <a:rPr lang="en-US" sz="16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3.2 ± 0.5 posts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493877" y="4568071"/>
            <a:ext cx="4664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Risk score:</a:t>
            </a:r>
            <a:r>
              <a:rPr lang="en-US" sz="16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0.67 → HIGH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907173" y="1971794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Metrics</a:t>
            </a:r>
            <a:endParaRPr lang="en-US" sz="2500" dirty="0"/>
          </a:p>
        </p:txBody>
      </p:sp>
      <p:sp>
        <p:nvSpPr>
          <p:cNvPr id="12" name="Shape 9"/>
          <p:cNvSpPr/>
          <p:nvPr/>
        </p:nvSpPr>
        <p:spPr>
          <a:xfrm>
            <a:off x="6907173" y="2618184"/>
            <a:ext cx="6936938" cy="3725704"/>
          </a:xfrm>
          <a:prstGeom prst="roundRect">
            <a:avLst>
              <a:gd name="adj" fmla="val 8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914793" y="2625804"/>
            <a:ext cx="6921698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130415" y="2762607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210675" y="2762607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Achieved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941010" y="2762607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2671346" y="2762607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Status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6914793" y="3244215"/>
            <a:ext cx="6921698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7130415" y="3381018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210675" y="3381018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95.3%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941010" y="3381018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&gt;94.8%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2671346" y="3381018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✅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6914793" y="3862626"/>
            <a:ext cx="6921698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7130415" y="3999428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9210675" y="3999428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0.953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10941010" y="3999428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&gt;0.942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12671346" y="3999428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✅</a:t>
            </a:r>
            <a:endParaRPr lang="en-US" sz="1650" dirty="0"/>
          </a:p>
        </p:txBody>
      </p:sp>
      <p:sp>
        <p:nvSpPr>
          <p:cNvPr id="28" name="Shape 25"/>
          <p:cNvSpPr/>
          <p:nvPr/>
        </p:nvSpPr>
        <p:spPr>
          <a:xfrm>
            <a:off x="6914793" y="4481036"/>
            <a:ext cx="6921698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6"/>
          <p:cNvSpPr/>
          <p:nvPr/>
        </p:nvSpPr>
        <p:spPr>
          <a:xfrm>
            <a:off x="7130415" y="4617839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Correlation</a:t>
            </a:r>
            <a:endParaRPr lang="en-US" sz="1650" dirty="0"/>
          </a:p>
        </p:txBody>
      </p:sp>
      <p:sp>
        <p:nvSpPr>
          <p:cNvPr id="30" name="Text 27"/>
          <p:cNvSpPr/>
          <p:nvPr/>
        </p:nvSpPr>
        <p:spPr>
          <a:xfrm>
            <a:off x="9210675" y="4617839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0.71</a:t>
            </a:r>
            <a:endParaRPr lang="en-US" sz="1650" dirty="0"/>
          </a:p>
        </p:txBody>
      </p:sp>
      <p:sp>
        <p:nvSpPr>
          <p:cNvPr id="31" name="Text 28"/>
          <p:cNvSpPr/>
          <p:nvPr/>
        </p:nvSpPr>
        <p:spPr>
          <a:xfrm>
            <a:off x="10941010" y="4617839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&gt;0.65</a:t>
            </a:r>
            <a:endParaRPr lang="en-US" sz="1650" dirty="0"/>
          </a:p>
        </p:txBody>
      </p:sp>
      <p:sp>
        <p:nvSpPr>
          <p:cNvPr id="32" name="Text 29"/>
          <p:cNvSpPr/>
          <p:nvPr/>
        </p:nvSpPr>
        <p:spPr>
          <a:xfrm>
            <a:off x="12671346" y="4617839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✅</a:t>
            </a:r>
            <a:endParaRPr lang="en-US" sz="1650" dirty="0"/>
          </a:p>
        </p:txBody>
      </p:sp>
      <p:sp>
        <p:nvSpPr>
          <p:cNvPr id="33" name="Shape 30"/>
          <p:cNvSpPr/>
          <p:nvPr/>
        </p:nvSpPr>
        <p:spPr>
          <a:xfrm>
            <a:off x="6914793" y="5099447"/>
            <a:ext cx="6921698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31"/>
          <p:cNvSpPr/>
          <p:nvPr/>
        </p:nvSpPr>
        <p:spPr>
          <a:xfrm>
            <a:off x="7130415" y="5236250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Latency</a:t>
            </a:r>
            <a:endParaRPr lang="en-US" sz="1650" dirty="0"/>
          </a:p>
        </p:txBody>
      </p:sp>
      <p:sp>
        <p:nvSpPr>
          <p:cNvPr id="35" name="Text 32"/>
          <p:cNvSpPr/>
          <p:nvPr/>
        </p:nvSpPr>
        <p:spPr>
          <a:xfrm>
            <a:off x="9210675" y="5236250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1.355 s</a:t>
            </a:r>
            <a:endParaRPr lang="en-US" sz="1650" dirty="0"/>
          </a:p>
        </p:txBody>
      </p:sp>
      <p:sp>
        <p:nvSpPr>
          <p:cNvPr id="36" name="Text 33"/>
          <p:cNvSpPr/>
          <p:nvPr/>
        </p:nvSpPr>
        <p:spPr>
          <a:xfrm>
            <a:off x="10941010" y="5236250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&lt;2 s</a:t>
            </a:r>
            <a:endParaRPr lang="en-US" sz="1650" dirty="0"/>
          </a:p>
        </p:txBody>
      </p:sp>
      <p:sp>
        <p:nvSpPr>
          <p:cNvPr id="37" name="Text 34"/>
          <p:cNvSpPr/>
          <p:nvPr/>
        </p:nvSpPr>
        <p:spPr>
          <a:xfrm>
            <a:off x="12671346" y="5236250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✅</a:t>
            </a:r>
            <a:endParaRPr lang="en-US" sz="1650" dirty="0"/>
          </a:p>
        </p:txBody>
      </p:sp>
      <p:sp>
        <p:nvSpPr>
          <p:cNvPr id="38" name="Shape 35"/>
          <p:cNvSpPr/>
          <p:nvPr/>
        </p:nvSpPr>
        <p:spPr>
          <a:xfrm>
            <a:off x="6914793" y="5717858"/>
            <a:ext cx="6921698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Text 36"/>
          <p:cNvSpPr/>
          <p:nvPr/>
        </p:nvSpPr>
        <p:spPr>
          <a:xfrm>
            <a:off x="7130415" y="5854660"/>
            <a:ext cx="16418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40" name="Text 37"/>
          <p:cNvSpPr/>
          <p:nvPr/>
        </p:nvSpPr>
        <p:spPr>
          <a:xfrm>
            <a:off x="9210675" y="5854660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10k posts</a:t>
            </a:r>
            <a:endParaRPr lang="en-US" sz="1650" dirty="0"/>
          </a:p>
        </p:txBody>
      </p:sp>
      <p:sp>
        <p:nvSpPr>
          <p:cNvPr id="41" name="Text 38"/>
          <p:cNvSpPr/>
          <p:nvPr/>
        </p:nvSpPr>
        <p:spPr>
          <a:xfrm>
            <a:off x="10941010" y="5854660"/>
            <a:ext cx="12919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&gt;1k</a:t>
            </a:r>
            <a:endParaRPr lang="en-US" sz="1650" dirty="0"/>
          </a:p>
        </p:txBody>
      </p:sp>
      <p:sp>
        <p:nvSpPr>
          <p:cNvPr id="42" name="Text 39"/>
          <p:cNvSpPr/>
          <p:nvPr/>
        </p:nvSpPr>
        <p:spPr>
          <a:xfrm>
            <a:off x="12671346" y="5854660"/>
            <a:ext cx="9497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✅</a:t>
            </a:r>
            <a:endParaRPr lang="en-US" sz="1650" dirty="0"/>
          </a:p>
        </p:txBody>
      </p:sp>
      <p:sp>
        <p:nvSpPr>
          <p:cNvPr id="43" name="Text 40"/>
          <p:cNvSpPr/>
          <p:nvPr/>
        </p:nvSpPr>
        <p:spPr>
          <a:xfrm>
            <a:off x="914400" y="6971152"/>
            <a:ext cx="1292971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performance targets exceeded, demonstrating production-ready capabilities for real-time misinformation tracking.</a:t>
            </a:r>
            <a:endParaRPr lang="en-US" sz="1650" dirty="0"/>
          </a:p>
        </p:txBody>
      </p:sp>
      <p:sp>
        <p:nvSpPr>
          <p:cNvPr id="44" name="Shape 23">
            <a:extLst>
              <a:ext uri="{FF2B5EF4-FFF2-40B4-BE49-F238E27FC236}">
                <a16:creationId xmlns:a16="http://schemas.microsoft.com/office/drawing/2014/main" id="{B87B6CA2-C1CA-79C6-ABC4-8829A878C2D4}"/>
              </a:ext>
            </a:extLst>
          </p:cNvPr>
          <p:cNvSpPr/>
          <p:nvPr/>
        </p:nvSpPr>
        <p:spPr>
          <a:xfrm>
            <a:off x="774859" y="6971152"/>
            <a:ext cx="22860" cy="654844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49961" y="622578"/>
            <a:ext cx="5658564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Limitations &amp; Future Work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4449961" y="1641158"/>
            <a:ext cx="2716887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Limitations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4449961" y="2184440"/>
            <a:ext cx="4473178" cy="1161693"/>
          </a:xfrm>
          <a:prstGeom prst="roundRect">
            <a:avLst>
              <a:gd name="adj" fmla="val 233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653915" y="2388394"/>
            <a:ext cx="316884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Static Cascade Probabilities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653915" y="2852499"/>
            <a:ext cx="406527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time-decay modeling in propagation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449961" y="3527227"/>
            <a:ext cx="4473178" cy="1161693"/>
          </a:xfrm>
          <a:prstGeom prst="roundRect">
            <a:avLst>
              <a:gd name="adj" fmla="val 233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653915" y="3731181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Homogeneity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653915" y="4195286"/>
            <a:ext cx="406527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Ignores influencer vs bot distinctions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4449961" y="4870013"/>
            <a:ext cx="4473178" cy="1161693"/>
          </a:xfrm>
          <a:prstGeom prst="roundRect">
            <a:avLst>
              <a:gd name="adj" fmla="val 233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653915" y="5073968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Semantic Isolation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653915" y="5538073"/>
            <a:ext cx="406527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cross-claim similarity linking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449961" y="6212800"/>
            <a:ext cx="4473178" cy="1161693"/>
          </a:xfrm>
          <a:prstGeom prst="roundRect">
            <a:avLst>
              <a:gd name="adj" fmla="val 2339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4653915" y="6416754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Single Platform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653915" y="6880860"/>
            <a:ext cx="406527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Twitter-focused data structure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9372481" y="1641158"/>
            <a:ext cx="2716887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Planned Enhancements</a:t>
            </a:r>
            <a:endParaRPr lang="en-US" sz="2100" dirty="0"/>
          </a:p>
        </p:txBody>
      </p:sp>
      <p:sp>
        <p:nvSpPr>
          <p:cNvPr id="18" name="Shape 15"/>
          <p:cNvSpPr/>
          <p:nvPr/>
        </p:nvSpPr>
        <p:spPr>
          <a:xfrm>
            <a:off x="9576197" y="2184440"/>
            <a:ext cx="22860" cy="5219343"/>
          </a:xfrm>
          <a:prstGeom prst="roundRect">
            <a:avLst>
              <a:gd name="adj" fmla="val 118850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9757053" y="2376726"/>
            <a:ext cx="543282" cy="22860"/>
          </a:xfrm>
          <a:prstGeom prst="roundRect">
            <a:avLst>
              <a:gd name="adj" fmla="val 118850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7"/>
          <p:cNvSpPr/>
          <p:nvPr/>
        </p:nvSpPr>
        <p:spPr>
          <a:xfrm>
            <a:off x="9372481" y="2184440"/>
            <a:ext cx="407432" cy="40743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9440406" y="2218373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10481786" y="2246590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Time-Decay Function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481786" y="2710696"/>
            <a:ext cx="3363873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p(t) = p₀e-λt for temporal propagation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9757053" y="3844528"/>
            <a:ext cx="543282" cy="22860"/>
          </a:xfrm>
          <a:prstGeom prst="roundRect">
            <a:avLst>
              <a:gd name="adj" fmla="val 118850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2"/>
          <p:cNvSpPr/>
          <p:nvPr/>
        </p:nvSpPr>
        <p:spPr>
          <a:xfrm>
            <a:off x="9372481" y="3652242"/>
            <a:ext cx="407432" cy="40743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9440406" y="3686175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27" name="Text 24"/>
          <p:cNvSpPr/>
          <p:nvPr/>
        </p:nvSpPr>
        <p:spPr>
          <a:xfrm>
            <a:off x="10481786" y="3714393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Type Modeling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481786" y="4178498"/>
            <a:ext cx="3363873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Weighted propagation based on user characteristics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9757053" y="5312331"/>
            <a:ext cx="543282" cy="22860"/>
          </a:xfrm>
          <a:prstGeom prst="roundRect">
            <a:avLst>
              <a:gd name="adj" fmla="val 118850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7"/>
          <p:cNvSpPr/>
          <p:nvPr/>
        </p:nvSpPr>
        <p:spPr>
          <a:xfrm>
            <a:off x="9372481" y="5120045"/>
            <a:ext cx="407432" cy="40743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8"/>
          <p:cNvSpPr/>
          <p:nvPr/>
        </p:nvSpPr>
        <p:spPr>
          <a:xfrm>
            <a:off x="9440406" y="5153978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32" name="Text 29"/>
          <p:cNvSpPr/>
          <p:nvPr/>
        </p:nvSpPr>
        <p:spPr>
          <a:xfrm>
            <a:off x="10481786" y="5182195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Semantic Clustering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10481786" y="5646301"/>
            <a:ext cx="3363873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Link related claims using embedding similarity</a:t>
            </a:r>
            <a:endParaRPr lang="en-US" sz="1400" dirty="0"/>
          </a:p>
        </p:txBody>
      </p:sp>
      <p:sp>
        <p:nvSpPr>
          <p:cNvPr id="34" name="Shape 31"/>
          <p:cNvSpPr/>
          <p:nvPr/>
        </p:nvSpPr>
        <p:spPr>
          <a:xfrm>
            <a:off x="9757053" y="6780133"/>
            <a:ext cx="543282" cy="22860"/>
          </a:xfrm>
          <a:prstGeom prst="roundRect">
            <a:avLst>
              <a:gd name="adj" fmla="val 118850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2"/>
          <p:cNvSpPr/>
          <p:nvPr/>
        </p:nvSpPr>
        <p:spPr>
          <a:xfrm>
            <a:off x="9372481" y="6587847"/>
            <a:ext cx="407432" cy="40743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3"/>
          <p:cNvSpPr/>
          <p:nvPr/>
        </p:nvSpPr>
        <p:spPr>
          <a:xfrm>
            <a:off x="9440406" y="6621780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37" name="Text 34"/>
          <p:cNvSpPr/>
          <p:nvPr/>
        </p:nvSpPr>
        <p:spPr>
          <a:xfrm>
            <a:off x="10481786" y="6649998"/>
            <a:ext cx="24898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Cross-Platform Support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10481786" y="7114103"/>
            <a:ext cx="336387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Generalize to Facebook, Reddit, TikTok</a:t>
            </a:r>
            <a:endParaRPr lang="en-US" sz="14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752</Words>
  <Application>Microsoft Office PowerPoint</Application>
  <PresentationFormat>Custom</PresentationFormat>
  <Paragraphs>161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Cascadia Code</vt:lpstr>
      <vt:lpstr>Inconsolata Bold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Vijay Rangaswamy</cp:lastModifiedBy>
  <cp:revision>2</cp:revision>
  <dcterms:created xsi:type="dcterms:W3CDTF">2025-11-08T14:53:32Z</dcterms:created>
  <dcterms:modified xsi:type="dcterms:W3CDTF">2025-11-08T15:09:02Z</dcterms:modified>
</cp:coreProperties>
</file>